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5" r:id="rId2"/>
    <p:sldId id="263" r:id="rId3"/>
    <p:sldId id="305" r:id="rId4"/>
    <p:sldId id="300" r:id="rId5"/>
    <p:sldId id="301" r:id="rId6"/>
    <p:sldId id="302" r:id="rId7"/>
    <p:sldId id="306" r:id="rId8"/>
    <p:sldId id="303" r:id="rId9"/>
    <p:sldId id="304" r:id="rId10"/>
    <p:sldId id="270" r:id="rId11"/>
  </p:sldIdLst>
  <p:sldSz cx="9144000" cy="5143500" type="screen16x9"/>
  <p:notesSz cx="6858000" cy="9144000"/>
  <p:defaultTextStyle>
    <a:defPPr>
      <a:defRPr lang="en-US"/>
    </a:defPPr>
    <a:lvl1pPr marL="0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311641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623282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934922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1246563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1558204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1869845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2181485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2493126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0" userDrawn="1">
          <p15:clr>
            <a:srgbClr val="A4A3A4"/>
          </p15:clr>
        </p15:guide>
        <p15:guide id="2" pos="49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5" autoAdjust="0"/>
    <p:restoredTop sz="72428" autoAdjust="0"/>
  </p:normalViewPr>
  <p:slideViewPr>
    <p:cSldViewPr>
      <p:cViewPr varScale="1">
        <p:scale>
          <a:sx n="109" d="100"/>
          <a:sy n="109" d="100"/>
        </p:scale>
        <p:origin x="1860" y="96"/>
      </p:cViewPr>
      <p:guideLst>
        <p:guide orient="horz" pos="1470"/>
        <p:guide pos="49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34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1C6F90-E2CA-41C9-A3AD-6BBF12636F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D2A11-7F68-442F-BB14-05A9B59103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6F4A6-FA2F-49F8-9F6C-A9208527ED9C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1DAD7-D28F-4B37-B42C-88DD3E2168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93C62-62E1-4EAF-9351-0FAC79392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F7DC5-5B78-4110-B0CB-5250BA9C9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682CB-2C29-4E1D-B29A-832BD0458710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602B0-FD2B-4A07-B86B-10A2332AB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1pPr>
    <a:lvl2pPr marL="311641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2pPr>
    <a:lvl3pPr marL="623282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3pPr>
    <a:lvl4pPr marL="934922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4pPr>
    <a:lvl5pPr marL="1246563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5pPr>
    <a:lvl6pPr marL="1558204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6pPr>
    <a:lvl7pPr marL="1869845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7pPr>
    <a:lvl8pPr marL="2181485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8pPr>
    <a:lvl9pPr marL="2493126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93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**</a:t>
            </a:r>
            <a:r>
              <a:rPr lang="cy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 byddai’r plant a wnaeth siwrneiau egnïol yn ystod Stroliwch a Roliwch Sustrans wedi teithio i’r ysgol mewn car yn hytrach nag yn egnïol </a:t>
            </a:r>
            <a:endParaRPr lang="en-GB" baseline="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Rydym yn ymwybodol fod rhai plant yn teimlo eco-bryder (neu eco-drallod). Mae gan Goleg Brenhinol y Seiciatryddion wefan ar gyfer rhieni, gofalwyr, athrawon ac eraill sy’n cefnogi plant a phobl ifanc: https://www.rcpsych.ac.uk/mental-health/parents-and-young-people/information-for-parents-and-carers/eco-distress---for-parents-and-carers. Mae’n egluro beth yw eco-bryder, sut i sylwi a yw plentyn yn profi eco-bryder, ac mae’n rhoi awgrymiadau ar gyfer helpu plant ymdopi â’u teimladau.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sz="900" kern="120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071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20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0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580" y="83264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B70D6-EBB2-4AC7-BC7A-C4AAF0E2D8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FECC0D-3B81-4BFB-83D8-C5A4A2D93A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716103" cy="2931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1pPr>
            <a:lvl2pPr marL="15554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2pPr>
            <a:lvl3pPr marL="31107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3pPr>
            <a:lvl4pPr marL="46661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4pPr>
            <a:lvl5pPr marL="6221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4AB4BF-3AE7-47AE-801A-13332C297E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136" y="1295400"/>
            <a:ext cx="2952577" cy="2688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136" y="4166343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Caption or credit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ECBE77-1ADB-4651-A1CB-98D943838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5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EF331FA-3290-4F13-B48A-6B4BA15FA35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92163" y="1295400"/>
            <a:ext cx="7955837" cy="2932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D1D2505-7FB8-49CC-9369-0D5426E8C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2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7956000" cy="293151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1pPr>
            <a:lvl2pPr marL="44129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2pPr>
            <a:lvl3pPr marL="596829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3pPr>
            <a:lvl4pPr marL="752368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4pPr>
            <a:lvl5pPr marL="907907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CE3D723-BCE7-4BD8-9335-C4B6096DC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88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716103" cy="293151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1pPr>
            <a:lvl2pPr marL="44129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2pPr>
            <a:lvl3pPr marL="596829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3pPr>
            <a:lvl4pPr marL="752368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4pPr>
            <a:lvl5pPr marL="907907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8DC942F-021B-40FB-A4FC-0CE3F9400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136" y="1295401"/>
            <a:ext cx="2952577" cy="2804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136" y="4166343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Caption or credit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64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920262-CD62-4982-8CC2-38CB0D2F19F2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1ADB2AF-D221-4E35-AF73-D72B6F1B5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91805-907E-411F-8F67-405448922C9C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A7D6D6-31D4-46DA-8A7F-3429B1F3B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999" y="1295998"/>
            <a:ext cx="6120000" cy="1131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4000" b="1">
                <a:solidFill>
                  <a:schemeClr val="accent3"/>
                </a:solidFill>
                <a:latin typeface="+mj-lt"/>
              </a:defRPr>
            </a:lvl2pPr>
            <a:lvl3pPr marL="311079" indent="0">
              <a:buNone/>
              <a:defRPr sz="4000" b="1">
                <a:solidFill>
                  <a:schemeClr val="accent3"/>
                </a:solidFill>
                <a:latin typeface="+mj-lt"/>
              </a:defRPr>
            </a:lvl3pPr>
            <a:lvl4pPr marL="466618" indent="0">
              <a:buNone/>
              <a:defRPr sz="4000" b="1">
                <a:solidFill>
                  <a:schemeClr val="accent3"/>
                </a:solidFill>
                <a:latin typeface="+mj-lt"/>
              </a:defRPr>
            </a:lvl4pPr>
            <a:lvl5pPr marL="622157" indent="0">
              <a:buNone/>
              <a:defRPr sz="40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Divider slide title over two lines at most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9C5557-11E1-4ADD-809B-6D3924A94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999" y="2808000"/>
            <a:ext cx="6119999" cy="7799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three lines at most.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07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920262-CD62-4982-8CC2-38CB0D2F19F2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1ADB2AF-D221-4E35-AF73-D72B6F1B5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A7D6D6-31D4-46DA-8A7F-3429B1F3B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999" y="1295998"/>
            <a:ext cx="4932129" cy="1131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4000" b="1">
                <a:solidFill>
                  <a:schemeClr val="accent3"/>
                </a:solidFill>
                <a:latin typeface="+mj-lt"/>
              </a:defRPr>
            </a:lvl2pPr>
            <a:lvl3pPr marL="311079" indent="0">
              <a:buNone/>
              <a:defRPr sz="4000" b="1">
                <a:solidFill>
                  <a:schemeClr val="accent3"/>
                </a:solidFill>
                <a:latin typeface="+mj-lt"/>
              </a:defRPr>
            </a:lvl3pPr>
            <a:lvl4pPr marL="466618" indent="0">
              <a:buNone/>
              <a:defRPr sz="4000" b="1">
                <a:solidFill>
                  <a:schemeClr val="accent3"/>
                </a:solidFill>
                <a:latin typeface="+mj-lt"/>
              </a:defRPr>
            </a:lvl4pPr>
            <a:lvl5pPr marL="622157" indent="0">
              <a:buNone/>
              <a:defRPr sz="40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Divider slide title over two lines at most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9C5557-11E1-4ADD-809B-6D3924A94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999" y="2808000"/>
            <a:ext cx="4932129" cy="7799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three lines at most.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8DC942F-021B-40FB-A4FC-0CE3F9400E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64455" y="3869"/>
            <a:ext cx="3279545" cy="5139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071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737990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3B1F631-903C-47E0-9D09-A3381BD85D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" y="489482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CASE STUDY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5F2A0E-DC51-4491-91D2-673965B4C69A}"/>
              </a:ext>
            </a:extLst>
          </p:cNvPr>
          <p:cNvCxnSpPr>
            <a:cxnSpLocks/>
          </p:cNvCxnSpPr>
          <p:nvPr userDrawn="1"/>
        </p:nvCxnSpPr>
        <p:spPr>
          <a:xfrm>
            <a:off x="792000" y="1296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A33E0D-B8DA-49DA-A554-891A089055DC}"/>
              </a:ext>
            </a:extLst>
          </p:cNvPr>
          <p:cNvCxnSpPr>
            <a:cxnSpLocks/>
          </p:cNvCxnSpPr>
          <p:nvPr userDrawn="1"/>
        </p:nvCxnSpPr>
        <p:spPr>
          <a:xfrm>
            <a:off x="792000" y="4680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C6E3CC65-D2CF-45E2-9521-2DE20E27DC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92000" y="1511845"/>
            <a:ext cx="3456000" cy="2577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240CCFE-7A13-4C12-A84A-D1868D04B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001" y="1511300"/>
            <a:ext cx="4284056" cy="1019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“Quote text up to four lines”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FD90AA7-9234-45B5-8B43-1AC68127FB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2001" y="3023464"/>
            <a:ext cx="4284056" cy="1420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1pPr>
            <a:lvl2pPr marL="15554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000" y="2530549"/>
            <a:ext cx="4284056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92000" y="4166343"/>
            <a:ext cx="3456000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Caption or credit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4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737990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3B1F631-903C-47E0-9D09-A3381BD85D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" y="489482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CASE STUDY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5F2A0E-DC51-4491-91D2-673965B4C69A}"/>
              </a:ext>
            </a:extLst>
          </p:cNvPr>
          <p:cNvCxnSpPr>
            <a:cxnSpLocks/>
          </p:cNvCxnSpPr>
          <p:nvPr userDrawn="1"/>
        </p:nvCxnSpPr>
        <p:spPr>
          <a:xfrm>
            <a:off x="792000" y="1296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A33E0D-B8DA-49DA-A554-891A089055DC}"/>
              </a:ext>
            </a:extLst>
          </p:cNvPr>
          <p:cNvCxnSpPr>
            <a:cxnSpLocks/>
          </p:cNvCxnSpPr>
          <p:nvPr userDrawn="1"/>
        </p:nvCxnSpPr>
        <p:spPr>
          <a:xfrm>
            <a:off x="792000" y="4680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240CCFE-7A13-4C12-A84A-D1868D04B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44" y="3131388"/>
            <a:ext cx="4284056" cy="1019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“Quote text up to four lines”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FD90AA7-9234-45B5-8B43-1AC68127FB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001" y="1503446"/>
            <a:ext cx="3491967" cy="2924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1pPr>
            <a:lvl2pPr marL="155540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GB" noProof="0" dirty="0"/>
              <a:t>Body text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3943" y="4150637"/>
            <a:ext cx="4284056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CD92A4B-21BF-4D5C-B6DA-75A37BA90F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3942" y="1503447"/>
            <a:ext cx="4284056" cy="137619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00"/>
            </a:lvl1pPr>
            <a:lvl2pPr marL="155540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GB" noProof="0" dirty="0"/>
              <a:t>Key facts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42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>
                <a:solidFill>
                  <a:srgbClr val="414042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rgbClr val="414042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2000" cy="8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2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Tw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15" y="3687078"/>
            <a:ext cx="2039232" cy="11329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>
                <a:solidFill>
                  <a:schemeClr val="accent4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accent4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accent4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accent4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</a:p>
        </p:txBody>
      </p:sp>
    </p:spTree>
    <p:extLst>
      <p:ext uri="{BB962C8B-B14F-4D97-AF65-F5344CB8AC3E}">
        <p14:creationId xmlns:p14="http://schemas.microsoft.com/office/powerpoint/2010/main" val="4163746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Tw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6" y="3939902"/>
            <a:ext cx="1606704" cy="89261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580" y="83264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 </a:t>
            </a:r>
          </a:p>
        </p:txBody>
      </p:sp>
    </p:spTree>
    <p:extLst>
      <p:ext uri="{BB962C8B-B14F-4D97-AF65-F5344CB8AC3E}">
        <p14:creationId xmlns:p14="http://schemas.microsoft.com/office/powerpoint/2010/main" val="551869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Thre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>
                <a:solidFill>
                  <a:schemeClr val="tx1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tx1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1999" cy="8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35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gn-off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>
                <a:solidFill>
                  <a:schemeClr val="tx1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tx1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1999" cy="8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64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Thre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1" y="4043069"/>
            <a:ext cx="1461598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671" y="84355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 </a:t>
            </a:r>
          </a:p>
        </p:txBody>
      </p:sp>
    </p:spTree>
    <p:extLst>
      <p:ext uri="{BB962C8B-B14F-4D97-AF65-F5344CB8AC3E}">
        <p14:creationId xmlns:p14="http://schemas.microsoft.com/office/powerpoint/2010/main" val="1752842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itle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1" y="4043069"/>
            <a:ext cx="1461598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671" y="84355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 </a:t>
            </a:r>
          </a:p>
        </p:txBody>
      </p:sp>
    </p:spTree>
    <p:extLst>
      <p:ext uri="{BB962C8B-B14F-4D97-AF65-F5344CB8AC3E}">
        <p14:creationId xmlns:p14="http://schemas.microsoft.com/office/powerpoint/2010/main" val="549517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3259231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Tw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accent6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9670CDDB-7361-413B-A408-3D47C982A6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2148256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Thre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60433C0A-A5E2-46F3-9C61-7B0EBD95A8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29219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Title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11910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60433C0A-A5E2-46F3-9C61-7B0EBD95A8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1222899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7956000" cy="2931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1pPr>
            <a:lvl2pPr marL="15554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2pPr>
            <a:lvl3pPr marL="31107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3pPr>
            <a:lvl4pPr marL="46661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4pPr>
            <a:lvl5pPr marL="6221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C1029B-F0F6-494D-AFB5-54468B6CF1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ECBE77-1ADB-4651-A1CB-98D943838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4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52" r:id="rId5"/>
    <p:sldLayoutId id="2147483653" r:id="rId6"/>
    <p:sldLayoutId id="2147483654" r:id="rId7"/>
    <p:sldLayoutId id="2147483668" r:id="rId8"/>
    <p:sldLayoutId id="2147483655" r:id="rId9"/>
    <p:sldLayoutId id="2147483656" r:id="rId10"/>
    <p:sldLayoutId id="2147483659" r:id="rId11"/>
    <p:sldLayoutId id="2147483657" r:id="rId12"/>
    <p:sldLayoutId id="2147483658" r:id="rId13"/>
    <p:sldLayoutId id="2147483665" r:id="rId14"/>
    <p:sldLayoutId id="2147483666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9" r:id="rId21"/>
  </p:sldLayoutIdLst>
  <p:hf sldNum="0" hdr="0"/>
  <p:txStyles>
    <p:titleStyle>
      <a:lvl1pPr algn="ctr" defTabSz="311079" rtl="0" eaLnBrk="1" latinLnBrk="0" hangingPunct="1">
        <a:spcBef>
          <a:spcPct val="0"/>
        </a:spcBef>
        <a:buNone/>
        <a:defRPr sz="14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655" indent="-116655" algn="l" defTabSz="311079" rtl="0" eaLnBrk="1" latinLnBrk="0" hangingPunct="1">
        <a:spcBef>
          <a:spcPct val="20000"/>
        </a:spcBef>
        <a:buFont typeface="Arial" pitchFamily="34" charset="0"/>
        <a:buChar char="•"/>
        <a:defRPr sz="1089" kern="1200">
          <a:solidFill>
            <a:schemeClr val="tx1"/>
          </a:solidFill>
          <a:latin typeface="+mn-lt"/>
          <a:ea typeface="+mn-ea"/>
          <a:cs typeface="+mn-cs"/>
        </a:defRPr>
      </a:lvl1pPr>
      <a:lvl2pPr marL="252752" indent="-97212" algn="l" defTabSz="311079" rtl="0" eaLnBrk="1" latinLnBrk="0" hangingPunct="1">
        <a:spcBef>
          <a:spcPct val="20000"/>
        </a:spcBef>
        <a:buFont typeface="Arial" pitchFamily="34" charset="0"/>
        <a:buChar char="–"/>
        <a:defRPr sz="953" kern="1200">
          <a:solidFill>
            <a:schemeClr val="tx1"/>
          </a:solidFill>
          <a:latin typeface="+mn-lt"/>
          <a:ea typeface="+mn-ea"/>
          <a:cs typeface="+mn-cs"/>
        </a:defRPr>
      </a:lvl2pPr>
      <a:lvl3pPr marL="388849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544388" indent="-77770" algn="l" defTabSz="311079" rtl="0" eaLnBrk="1" latinLnBrk="0" hangingPunct="1">
        <a:spcBef>
          <a:spcPct val="20000"/>
        </a:spcBef>
        <a:buFont typeface="Arial" pitchFamily="34" charset="0"/>
        <a:buChar char="–"/>
        <a:defRPr sz="680" kern="1200">
          <a:solidFill>
            <a:schemeClr val="tx1"/>
          </a:solidFill>
          <a:latin typeface="+mn-lt"/>
          <a:ea typeface="+mn-ea"/>
          <a:cs typeface="+mn-cs"/>
        </a:defRPr>
      </a:lvl4pPr>
      <a:lvl5pPr marL="699927" indent="-77770" algn="l" defTabSz="311079" rtl="0" eaLnBrk="1" latinLnBrk="0" hangingPunct="1">
        <a:spcBef>
          <a:spcPct val="20000"/>
        </a:spcBef>
        <a:buFont typeface="Arial" pitchFamily="34" charset="0"/>
        <a:buChar char="»"/>
        <a:defRPr sz="680" kern="1200">
          <a:solidFill>
            <a:schemeClr val="tx1"/>
          </a:solidFill>
          <a:latin typeface="+mn-lt"/>
          <a:ea typeface="+mn-ea"/>
          <a:cs typeface="+mn-cs"/>
        </a:defRPr>
      </a:lvl5pPr>
      <a:lvl6pPr marL="855467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6pPr>
      <a:lvl7pPr marL="1011006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7pPr>
      <a:lvl8pPr marL="1166546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8pPr>
      <a:lvl9pPr marL="1322085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1pPr>
      <a:lvl2pPr marL="155539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2pPr>
      <a:lvl3pPr marL="311079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3pPr>
      <a:lvl4pPr marL="466618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4pPr>
      <a:lvl5pPr marL="622158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5pPr>
      <a:lvl6pPr marL="777697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6pPr>
      <a:lvl7pPr marL="933237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7pPr>
      <a:lvl8pPr marL="1088776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8pPr>
      <a:lvl9pPr marL="1244316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sW6lzoV3lKM?feature=oembed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106066" y="2029959"/>
            <a:ext cx="3634979" cy="1595085"/>
          </a:xfrm>
        </p:spPr>
        <p:txBody>
          <a:bodyPr/>
          <a:lstStyle/>
          <a:p>
            <a:pPr algn="ctr"/>
            <a:r>
              <a:rPr lang="cy-GB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Stroliwch a Roliwch Sustrans yn</a:t>
            </a:r>
          </a:p>
          <a:p>
            <a:pPr algn="ctr"/>
            <a:endParaRPr lang="cy-GB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y-GB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/>
              <a:t>[</a:t>
            </a:r>
            <a:r>
              <a:rPr lang="cy-GB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enw’r ysgol</a:t>
            </a:r>
            <a:r>
              <a:rPr lang="en-GB" dirty="0"/>
              <a:t>]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2D25B93-F620-4E11-CC1B-D59AE5265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42" y="483518"/>
            <a:ext cx="3953701" cy="1780747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C297335-5158-CB33-AAB6-307DADCA5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42" y="2692739"/>
            <a:ext cx="3953702" cy="18646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8ACEE1C-F160-C4CD-1CA6-B08F99E02742}"/>
              </a:ext>
            </a:extLst>
          </p:cNvPr>
          <p:cNvGrpSpPr/>
          <p:nvPr/>
        </p:nvGrpSpPr>
        <p:grpSpPr>
          <a:xfrm>
            <a:off x="2417990" y="4053518"/>
            <a:ext cx="2154010" cy="866183"/>
            <a:chOff x="2765118" y="4012938"/>
            <a:chExt cx="2497666" cy="755785"/>
          </a:xfrm>
        </p:grpSpPr>
        <p:pic>
          <p:nvPicPr>
            <p:cNvPr id="5" name="Picture 4" descr="A blue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BE230722-B903-4C6A-9395-A168131DC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96" y="4237737"/>
              <a:ext cx="1626888" cy="53098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531F31-5748-6323-31BF-EEC131D5F986}"/>
                </a:ext>
              </a:extLst>
            </p:cNvPr>
            <p:cNvSpPr txBox="1"/>
            <p:nvPr/>
          </p:nvSpPr>
          <p:spPr>
            <a:xfrm>
              <a:off x="2765118" y="4012938"/>
              <a:ext cx="14401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err="1"/>
                <a:t>Noddwr</a:t>
              </a:r>
              <a:r>
                <a:rPr lang="en-GB" sz="1100" b="1" dirty="0"/>
                <a:t> </a:t>
              </a:r>
              <a:r>
                <a:rPr lang="en-GB" sz="1100" b="1" dirty="0" err="1"/>
                <a:t>cefnogol</a:t>
              </a:r>
              <a:endParaRPr lang="en-GB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2258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69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C6A710-6BEF-44AF-9CAB-A3F0B6BE8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y-GB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Beth yw ef?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BF183-D0C9-4682-B6B3-9497C82F34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y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Stroliwch a Roliwch Sustrans yw’r her cerdded, olwyno, sgwtera a beicio i’r ysgol fwyaf yn y Deyrnas Unedig </a:t>
            </a:r>
            <a:endParaRPr lang="en-GB" dirty="0"/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endParaRPr lang="en-GB" altLang="en-US" kern="0" dirty="0"/>
          </a:p>
          <a:p>
            <a:pPr>
              <a:spcAft>
                <a:spcPts val="0"/>
              </a:spcAft>
            </a:pPr>
            <a:endParaRPr lang="en-GB" altLang="en-US" kern="0" dirty="0"/>
          </a:p>
          <a:p>
            <a:pPr>
              <a:spcAft>
                <a:spcPts val="0"/>
              </a:spcAft>
            </a:pPr>
            <a:endParaRPr lang="en-GB" altLang="en-US" kern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Dewch inni weld faint o siwrneiau egnïol i’r ysgol y gallwn eu cofnodi dros bythefnos!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5796136" y="4166343"/>
            <a:ext cx="2951864" cy="259163"/>
          </a:xfrm>
        </p:spPr>
        <p:txBody>
          <a:bodyPr/>
          <a:lstStyle/>
          <a:p>
            <a:pPr algn="r"/>
            <a:r>
              <a:rPr lang="en-GB" sz="1200" dirty="0">
                <a:latin typeface="+mj-lt"/>
              </a:rPr>
              <a:t>© 2017, Jonathan Bewley</a:t>
            </a:r>
          </a:p>
          <a:p>
            <a:endParaRPr lang="en-GB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796136" y="4155926"/>
            <a:ext cx="2951864" cy="10417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7CEFFD0-F18C-C638-1D0F-17C04E297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44" y="1879455"/>
            <a:ext cx="3023856" cy="2015904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F8D6D305-70D0-E7C7-9972-A89A72A88E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46" y="2143736"/>
            <a:ext cx="4266630" cy="201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1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C6A710-6BEF-44AF-9CAB-A3F0B6BE8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945" y="762875"/>
            <a:ext cx="5616000" cy="396000"/>
          </a:xfrm>
        </p:spPr>
        <p:txBody>
          <a:bodyPr/>
          <a:lstStyle/>
          <a:p>
            <a:r>
              <a:rPr lang="cy-GB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Pa bryd mae’n digwydd?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BF183-D0C9-4682-B6B3-9497C82F34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6945" y="1517234"/>
            <a:ext cx="4716103" cy="103762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Mae’r her yn cael ei chynnal o ddydd Llun 20 Mawrth – dydd Gwener 31 Mawrth 2023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r>
              <a:rPr lang="cy-GB" sz="2600" b="1" dirty="0">
                <a:solidFill>
                  <a:schemeClr val="accent2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Pa mor hir mae’r her yn para? </a:t>
            </a:r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Gallwn gymryd rhan ar bob un o ddeg diwrnod yr her ond dim ond y pum diwrnod gorau fydd yn penderfynu ein safle terfynol.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5796136" y="4166343"/>
            <a:ext cx="2951864" cy="259163"/>
          </a:xfrm>
        </p:spPr>
        <p:txBody>
          <a:bodyPr/>
          <a:lstStyle/>
          <a:p>
            <a:pPr algn="r"/>
            <a:r>
              <a:rPr lang="en-GB" sz="1200" dirty="0">
                <a:latin typeface="+mj-lt"/>
              </a:rPr>
              <a:t>© 2013, J Bewley </a:t>
            </a:r>
            <a:r>
              <a:rPr lang="cy-GB" dirty="0">
                <a:latin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cy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edwir pob hawl </a:t>
            </a:r>
            <a:endParaRPr lang="en-GB" dirty="0">
              <a:latin typeface="+mj-lt"/>
            </a:endParaRPr>
          </a:p>
          <a:p>
            <a:pPr algn="r"/>
            <a:endParaRPr lang="en-GB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796136" y="4155926"/>
            <a:ext cx="2951864" cy="10417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70E9342-D3EB-1296-48BA-542BED7623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2" r="13372"/>
          <a:stretch/>
        </p:blipFill>
        <p:spPr>
          <a:xfrm>
            <a:off x="5795963" y="1295400"/>
            <a:ext cx="2952750" cy="26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C6A710-6BEF-44AF-9CAB-A3F0B6BE8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y-GB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Pam ydym ni’n cymryd rhan?</a:t>
            </a:r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81F2C8-2304-6C0E-F95C-6D5D5C69EF53}"/>
              </a:ext>
            </a:extLst>
          </p:cNvPr>
          <p:cNvSpPr/>
          <p:nvPr/>
        </p:nvSpPr>
        <p:spPr>
          <a:xfrm>
            <a:off x="4427984" y="2538077"/>
            <a:ext cx="3048000" cy="11086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Mae cerdded, olwyno, sgwtera a beicio i’r ysgol yn llawer o hwyl. 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5E7F902-5096-E606-9813-9E8ECB0A80B1}"/>
              </a:ext>
            </a:extLst>
          </p:cNvPr>
          <p:cNvSpPr/>
          <p:nvPr/>
        </p:nvSpPr>
        <p:spPr>
          <a:xfrm>
            <a:off x="684112" y="3109274"/>
            <a:ext cx="3048000" cy="14595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Mae mwy o bobl yn teithio’n egnïol i’r ysgol yn golygu aer glanach, llai o draffig a llai o sŵn o amgylch yr ysgol. 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F151B7C-D7DD-5E89-496F-90B276475AFB}"/>
              </a:ext>
            </a:extLst>
          </p:cNvPr>
          <p:cNvSpPr/>
          <p:nvPr/>
        </p:nvSpPr>
        <p:spPr>
          <a:xfrm>
            <a:off x="684112" y="1116509"/>
            <a:ext cx="3019897" cy="15509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Mae teithio’n egnïol yn ymarfer corff gwych ac yn ein helpu i gadw’n iach.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84BEFD-1A71-676A-C5A0-D434DAB98C41}"/>
              </a:ext>
            </a:extLst>
          </p:cNvPr>
          <p:cNvSpPr/>
          <p:nvPr/>
        </p:nvSpPr>
        <p:spPr>
          <a:xfrm>
            <a:off x="4427984" y="1116509"/>
            <a:ext cx="3048000" cy="1200329"/>
          </a:xfrm>
          <a:prstGeom prst="roundRect">
            <a:avLst/>
          </a:prstGeom>
          <a:solidFill>
            <a:schemeClr val="tx2"/>
          </a:solidFill>
          <a:ln w="2540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Mae teithio’n egnïol i’r ysgol yn golygu ein bod yn cyrraedd yn fwy effro ac yn barod i ddysgu. </a:t>
            </a:r>
            <a:endParaRPr lang="en-GB" sz="1600" b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62F9990-F701-4350-D3E7-88CB5A689A23}"/>
              </a:ext>
            </a:extLst>
          </p:cNvPr>
          <p:cNvSpPr/>
          <p:nvPr/>
        </p:nvSpPr>
        <p:spPr>
          <a:xfrm>
            <a:off x="4427984" y="3888846"/>
            <a:ext cx="3048000" cy="684978"/>
          </a:xfrm>
          <a:prstGeom prst="roundRect">
            <a:avLst/>
          </a:prstGeom>
          <a:solidFill>
            <a:schemeClr val="tx2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Gallwn ennill gwobrau! 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80930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C6A710-6BEF-44AF-9CAB-A3F0B6BE8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y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Pam ydym ni’n cymryd rhan?</a:t>
            </a:r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F151B7C-D7DD-5E89-496F-90B276475AFB}"/>
              </a:ext>
            </a:extLst>
          </p:cNvPr>
          <p:cNvSpPr/>
          <p:nvPr/>
        </p:nvSpPr>
        <p:spPr>
          <a:xfrm>
            <a:off x="1187624" y="2565705"/>
            <a:ext cx="3019897" cy="176693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Drwy gymryd rhan, byddwn yn dysgu am sut gall newid ein teithiau i’r ysgol ein helpu i newid ein byd er gwell.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634722-1EC1-B1CE-3D05-A3BD1263F08A}"/>
              </a:ext>
            </a:extLst>
          </p:cNvPr>
          <p:cNvSpPr txBox="1"/>
          <p:nvPr/>
        </p:nvSpPr>
        <p:spPr>
          <a:xfrm>
            <a:off x="792000" y="1405021"/>
            <a:ext cx="462516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2600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Rydym am fod yn rhan o rywbeth MAWR</a:t>
            </a:r>
            <a:r>
              <a:rPr lang="cy-GB" sz="18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GB" sz="2600" b="1" dirty="0">
              <a:solidFill>
                <a:schemeClr val="accent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131D5-73BD-9564-B45B-4AC52D77DF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74" y="1507868"/>
            <a:ext cx="3230879" cy="32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C6A710-6BEF-44AF-9CAB-A3F0B6BE8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576" y="446648"/>
            <a:ext cx="5616000" cy="396000"/>
          </a:xfrm>
        </p:spPr>
        <p:txBody>
          <a:bodyPr/>
          <a:lstStyle/>
          <a:p>
            <a:r>
              <a:rPr lang="cy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Wyddoch chi? </a:t>
            </a:r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81F2C8-2304-6C0E-F95C-6D5D5C69EF53}"/>
              </a:ext>
            </a:extLst>
          </p:cNvPr>
          <p:cNvSpPr/>
          <p:nvPr/>
        </p:nvSpPr>
        <p:spPr>
          <a:xfrm>
            <a:off x="2195736" y="4341178"/>
            <a:ext cx="4968551" cy="71134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Gadewch inni ddysgu sut gallwn helpu i wneud newid gyda’n gilydd 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84BEFD-1A71-676A-C5A0-D434DAB98C41}"/>
              </a:ext>
            </a:extLst>
          </p:cNvPr>
          <p:cNvSpPr/>
          <p:nvPr/>
        </p:nvSpPr>
        <p:spPr>
          <a:xfrm>
            <a:off x="2087723" y="1113402"/>
            <a:ext cx="4968552" cy="1273614"/>
          </a:xfrm>
          <a:prstGeom prst="roundRect">
            <a:avLst/>
          </a:prstGeom>
          <a:solidFill>
            <a:schemeClr val="tx2"/>
          </a:solidFill>
          <a:ln w="2540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y-GB" sz="1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y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 llynedd, fe wnaeth her Stroliwch a Roliwch Sustrans helpu i osgoi mwy na 1,300 o dunelli o CO2 a bron iawn i 3,000 kg o allyriadau NOx</a:t>
            </a:r>
            <a:r>
              <a:rPr lang="en-GB" sz="1600" b="1" dirty="0">
                <a:solidFill>
                  <a:schemeClr val="tx1"/>
                </a:solidFill>
              </a:rPr>
              <a:t>**</a:t>
            </a:r>
          </a:p>
          <a:p>
            <a:pPr algn="ctr"/>
            <a:endParaRPr lang="en-GB" sz="1600" b="1" dirty="0"/>
          </a:p>
        </p:txBody>
      </p:sp>
      <p:pic>
        <p:nvPicPr>
          <p:cNvPr id="6" name="Online Media 5" title="Sustrans Big Walk and Wheel 2022 results under 60">
            <a:hlinkClick r:id="" action="ppaction://media"/>
            <a:extLst>
              <a:ext uri="{FF2B5EF4-FFF2-40B4-BE49-F238E27FC236}">
                <a16:creationId xmlns:a16="http://schemas.microsoft.com/office/drawing/2014/main" id="{019FE018-38E0-B433-4885-C7851A04FD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92954" y="2532525"/>
            <a:ext cx="2958087" cy="167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2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C6A710-6BEF-44AF-9CAB-A3F0B6BE8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y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Beth mae angen i ni ei wneud?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BF183-D0C9-4682-B6B3-9497C82F34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8714" y="1305736"/>
            <a:ext cx="4716103" cy="103762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Cerdded, olwyno, sgwtera neu feicio i’r ysgol gymaint o weithiau ag y gallwch chi!</a:t>
            </a:r>
            <a:endParaRPr lang="en-GB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Gofyn i’ch athrawon am y canllaw cynhwysiant os credwch fod gennych unrhyw rwystrau i gymryd rhan.</a:t>
            </a:r>
            <a:endParaRPr lang="en-GB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Annog eich ffrindiau i ymuno hefyd!</a:t>
            </a:r>
            <a:endParaRPr lang="en-GB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Cofiwch ddweud wrth eich athro am eich siwrne egnïol er mwyn iddi gael ei chofnodi a’i hychwanegu at ein cyfanswm.</a:t>
            </a:r>
            <a:endParaRPr lang="en-GB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Cymryd rhan yn y gwersi cyffrous sydd gennym ar y gweill fel rhan o Stroliwch a Roliwch Sustrans! </a:t>
            </a:r>
            <a:endParaRPr lang="en-GB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5796136" y="4166343"/>
            <a:ext cx="2951864" cy="259163"/>
          </a:xfrm>
        </p:spPr>
        <p:txBody>
          <a:bodyPr/>
          <a:lstStyle/>
          <a:p>
            <a:pPr algn="r"/>
            <a:r>
              <a:rPr lang="en-GB" sz="1200" dirty="0">
                <a:latin typeface="+mn-lt"/>
              </a:rPr>
              <a:t>©2021, </a:t>
            </a:r>
            <a:r>
              <a:rPr lang="en-GB" sz="1200" dirty="0" err="1">
                <a:latin typeface="+mn-lt"/>
              </a:rPr>
              <a:t>Kois</a:t>
            </a:r>
            <a:r>
              <a:rPr lang="en-GB" sz="1200" dirty="0">
                <a:latin typeface="+mn-lt"/>
              </a:rPr>
              <a:t> Miah </a:t>
            </a:r>
            <a:r>
              <a:rPr lang="cy-GB" sz="1200" dirty="0">
                <a:latin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cy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edwir pob hawl </a:t>
            </a:r>
            <a:endParaRPr lang="en-GB" dirty="0">
              <a:latin typeface="+mj-lt"/>
            </a:endParaRPr>
          </a:p>
          <a:p>
            <a:pPr algn="r"/>
            <a:endParaRPr lang="en-GB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796136" y="4155926"/>
            <a:ext cx="2951864" cy="10417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B3C1E64-FBA3-DF18-A841-71C63F1839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r="13430"/>
          <a:stretch/>
        </p:blipFill>
        <p:spPr>
          <a:xfrm>
            <a:off x="5795963" y="1295400"/>
            <a:ext cx="2952750" cy="2689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3EB1EF-9517-9425-46F3-C80927F5F6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16" y="1268724"/>
            <a:ext cx="745224" cy="745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5F4CFF-10EB-4C47-7011-30EA394F7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9" y="1872432"/>
            <a:ext cx="966242" cy="9662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21CD9B-A455-475A-99A8-904FBC6E51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7" y="2571750"/>
            <a:ext cx="970009" cy="970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7ED877-EF95-8509-BA08-B42282E5D2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9" y="3384720"/>
            <a:ext cx="771206" cy="771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D8DBDD-3CEC-3617-1F12-41BE751BEE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42" y="4166343"/>
            <a:ext cx="720478" cy="7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C6A710-6BEF-44AF-9CAB-A3F0B6BE8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y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Cofiwch am y gwobrau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BF183-D0C9-4682-B6B3-9497C82F34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716103" cy="6996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Bydd gwobrau gwych i’w hennill ar bob un o ddyddiau’r her. Mae ysgolion sydd â mwy na 15% o’u disgyblion yn cymryd rhan ar unrhyw ddiwrnod yn cael eu cynnwys yn y raffl wobrau ddyddiol.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Mae’r gwobrau’n cynnwys ategolion ac offer i helpu ein hysgol deithio’n egnïol.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 fwyaf ohonom sy’n gwneud siwrneiau egnïol, po fwyaf ein siawns o ennill gwobr! 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endParaRPr lang="en-GB" altLang="en-US" kern="0" dirty="0"/>
          </a:p>
          <a:p>
            <a:pPr>
              <a:spcAft>
                <a:spcPts val="0"/>
              </a:spcAft>
            </a:pPr>
            <a:endParaRPr lang="en-GB" b="1" dirty="0">
              <a:solidFill>
                <a:schemeClr val="accent3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796136" y="4155926"/>
            <a:ext cx="2951864" cy="10417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76F0DB5-1FE8-3BF0-A898-ADD88B7F4BE6}"/>
              </a:ext>
            </a:extLst>
          </p:cNvPr>
          <p:cNvSpPr txBox="1">
            <a:spLocks/>
          </p:cNvSpPr>
          <p:nvPr/>
        </p:nvSpPr>
        <p:spPr>
          <a:xfrm>
            <a:off x="792000" y="3504926"/>
            <a:ext cx="4716103" cy="69968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1107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5540" indent="0" algn="l" defTabSz="31107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1079" indent="0" algn="l" defTabSz="31107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618" indent="0" algn="l" defTabSz="31107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2157" indent="0" algn="l" defTabSz="31107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55467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100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54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2085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endParaRPr lang="en-GB" altLang="en-US" kern="0" dirty="0"/>
          </a:p>
          <a:p>
            <a:pPr>
              <a:spcAft>
                <a:spcPts val="0"/>
              </a:spcAft>
            </a:pPr>
            <a:endParaRPr lang="en-GB" b="1" dirty="0"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A88BE-E465-33F8-F9D2-11B6908D6D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16793" r="4104" b="8092"/>
          <a:stretch/>
        </p:blipFill>
        <p:spPr>
          <a:xfrm>
            <a:off x="5810456" y="1851670"/>
            <a:ext cx="2937544" cy="17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5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953" y="1316283"/>
            <a:ext cx="3634979" cy="1595085"/>
          </a:xfrm>
        </p:spPr>
        <p:txBody>
          <a:bodyPr/>
          <a:lstStyle/>
          <a:p>
            <a:pPr algn="ctr"/>
            <a:r>
              <a:rPr lang="en-GB" dirty="0"/>
              <a:t>[</a:t>
            </a:r>
            <a:r>
              <a:rPr lang="cy-GB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enw’r ysgol</a:t>
            </a:r>
            <a:r>
              <a:rPr lang="en-GB" dirty="0"/>
              <a:t>]</a:t>
            </a:r>
          </a:p>
          <a:p>
            <a:pPr algn="ctr"/>
            <a:r>
              <a:rPr lang="cy-GB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Amdani </a:t>
            </a:r>
            <a:endParaRPr lang="en-GB" sz="2500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2ED2577-546D-D68C-35D0-5C91B3FB7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571750"/>
            <a:ext cx="5030055" cy="237223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4F88445-009B-70CA-5B40-716B2B50F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94" y="183836"/>
            <a:ext cx="4817797" cy="21699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5EBA3CD-03A5-8025-F1B1-728CA81A8FE5}"/>
              </a:ext>
            </a:extLst>
          </p:cNvPr>
          <p:cNvGrpSpPr/>
          <p:nvPr/>
        </p:nvGrpSpPr>
        <p:grpSpPr>
          <a:xfrm>
            <a:off x="2259297" y="4154445"/>
            <a:ext cx="1656184" cy="789535"/>
            <a:chOff x="2641278" y="3976127"/>
            <a:chExt cx="2621506" cy="792596"/>
          </a:xfrm>
        </p:grpSpPr>
        <p:pic>
          <p:nvPicPr>
            <p:cNvPr id="5" name="Picture 4" descr="A blue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D24E2FE3-1906-57DD-A775-792DD0C26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96" y="4237737"/>
              <a:ext cx="1626888" cy="53098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556789-593B-1711-9F91-BFF5D220EEA2}"/>
                </a:ext>
              </a:extLst>
            </p:cNvPr>
            <p:cNvSpPr txBox="1"/>
            <p:nvPr/>
          </p:nvSpPr>
          <p:spPr>
            <a:xfrm>
              <a:off x="2641278" y="3976127"/>
              <a:ext cx="14401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err="1"/>
                <a:t>Noddwr</a:t>
              </a:r>
              <a:r>
                <a:rPr lang="en-GB" sz="1100" b="1" dirty="0"/>
                <a:t> </a:t>
              </a:r>
              <a:r>
                <a:rPr lang="en-GB" sz="1100" b="1" dirty="0" err="1"/>
                <a:t>cefnogol</a:t>
              </a:r>
              <a:endParaRPr lang="en-GB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1128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ustrans PowerPoint Theme">
  <a:themeElements>
    <a:clrScheme name="Sustrans">
      <a:dk1>
        <a:srgbClr val="414042"/>
      </a:dk1>
      <a:lt1>
        <a:sysClr val="window" lastClr="FFFFFF"/>
      </a:lt1>
      <a:dk2>
        <a:srgbClr val="C0D631"/>
      </a:dk2>
      <a:lt2>
        <a:srgbClr val="FFFFFF"/>
      </a:lt2>
      <a:accent1>
        <a:srgbClr val="A39A94"/>
      </a:accent1>
      <a:accent2>
        <a:srgbClr val="009BA7"/>
      </a:accent2>
      <a:accent3>
        <a:srgbClr val="253773"/>
      </a:accent3>
      <a:accent4>
        <a:srgbClr val="7FD2EA"/>
      </a:accent4>
      <a:accent5>
        <a:srgbClr val="FFCF41"/>
      </a:accent5>
      <a:accent6>
        <a:srgbClr val="506E5A"/>
      </a:accent6>
      <a:hlink>
        <a:srgbClr val="414042"/>
      </a:hlink>
      <a:folHlink>
        <a:srgbClr val="414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with guidelines.potx" id="{234CDD8E-C811-4303-B561-8D1DB61570AA}" vid="{B13AB005-C240-4DC0-BC2E-866CFDAC10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with guidelines</Template>
  <TotalTime>201</TotalTime>
  <Words>576</Words>
  <Application>Microsoft Office PowerPoint</Application>
  <PresentationFormat>On-screen Show (16:9)</PresentationFormat>
  <Paragraphs>72</Paragraphs>
  <Slides>10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Arial Regular</vt:lpstr>
      <vt:lpstr>Calibri</vt:lpstr>
      <vt:lpstr>Times New Roman</vt:lpstr>
      <vt:lpstr>Wingdings</vt:lpstr>
      <vt:lpstr>Sustrans PowerPoint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Sustrans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Arkley</dc:creator>
  <cp:lastModifiedBy>Meg Elworthy</cp:lastModifiedBy>
  <cp:revision>5</cp:revision>
  <dcterms:created xsi:type="dcterms:W3CDTF">2022-12-06T14:41:46Z</dcterms:created>
  <dcterms:modified xsi:type="dcterms:W3CDTF">2023-01-17T09:43:42Z</dcterms:modified>
</cp:coreProperties>
</file>